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9"/>
  </p:notesMasterIdLst>
  <p:handoutMasterIdLst>
    <p:handoutMasterId r:id="rId10"/>
  </p:handoutMasterIdLst>
  <p:sldIdLst>
    <p:sldId id="257" r:id="rId3"/>
    <p:sldId id="297" r:id="rId4"/>
    <p:sldId id="298" r:id="rId5"/>
    <p:sldId id="299" r:id="rId6"/>
    <p:sldId id="292" r:id="rId7"/>
    <p:sldId id="275" r:id="rId8"/>
  </p:sldIdLst>
  <p:sldSz cx="12192000" cy="6858000"/>
  <p:notesSz cx="9982200" cy="67945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itchFamily="2" charset="77"/>
      <p:regular r:id="rId15"/>
      <p:bold r:id="rId16"/>
      <p:italic r:id="rId17"/>
      <p:boldItalic r:id="rId18"/>
    </p:embeddedFont>
    <p:embeddedFont>
      <p:font typeface="Montserrat Black" panose="020F0502020204030204" pitchFamily="34" charset="0"/>
      <p:bold r:id="rId19"/>
      <p:italic r:id="rId20"/>
      <p:boldItalic r:id="rId21"/>
    </p:embeddedFont>
    <p:embeddedFont>
      <p:font typeface="Montserrat ExtraBold" panose="020F0502020204030204" pitchFamily="34" charset="0"/>
      <p:bold r:id="rId22"/>
      <p:italic r:id="rId23"/>
      <p:boldItalic r:id="rId24"/>
    </p:embeddedFont>
    <p:embeddedFont>
      <p:font typeface="Open Sans" panose="020B0606030504020204" pitchFamily="34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298"/>
            <p14:sldId id="299"/>
            <p14:sldId id="29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13" autoAdjust="0"/>
    <p:restoredTop sz="87347" autoAdjust="0"/>
  </p:normalViewPr>
  <p:slideViewPr>
    <p:cSldViewPr snapToGrid="0">
      <p:cViewPr varScale="1">
        <p:scale>
          <a:sx n="111" d="100"/>
          <a:sy n="111" d="100"/>
        </p:scale>
        <p:origin x="1144" y="200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04/05/2023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04/05/2023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350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740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402" y="6016675"/>
            <a:ext cx="3335498" cy="6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udegov.sharepoint.com/:b:/r/sites/ProjetoIPS/Shared%20Documents/General/Ponto%20de%20controle%20-%20IPS/01%20-%20Atas%20das%20reuni%C3%B5es/12_Ata_IPS_13.04.2023.pdf?csf=1&amp;web=1&amp;e=g06JW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04 de maio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Validação dos mapeamentos e prova de conceito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Alteração do plano de trabalho e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8067662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Tabelas OBM e Hórus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Cooperações.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GDHP.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do PC aprovada (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  <a:hlinkClick r:id="rId3"/>
              </a:rPr>
              <a:t>link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Avaliação inicial da proposta de qualificação das informações do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Brimunobiológico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Ajustes do SIES e DLOG para harmonização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Outros pontos?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 Black" panose="00000A00000000000000" pitchFamily="2" charset="0"/>
            </a:endParaRP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Mapeamentos dos imunobiológicos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 Black" panose="00000A00000000000000" pitchFamily="2" charset="0"/>
                <a:ea typeface="+mn-ea"/>
                <a:cs typeface="+mn-cs"/>
              </a:rPr>
              <a:t>CGPNI</a:t>
            </a:r>
          </a:p>
        </p:txBody>
      </p:sp>
      <p:grpSp>
        <p:nvGrpSpPr>
          <p:cNvPr id="11" name="Agrupar 10" hidden="1">
            <a:extLst>
              <a:ext uri="{FF2B5EF4-FFF2-40B4-BE49-F238E27FC236}">
                <a16:creationId xmlns:a16="http://schemas.microsoft.com/office/drawing/2014/main" id="{086A304A-4D85-65B8-09AC-21AC721744DF}"/>
              </a:ext>
            </a:extLst>
          </p:cNvPr>
          <p:cNvGrpSpPr/>
          <p:nvPr/>
        </p:nvGrpSpPr>
        <p:grpSpPr>
          <a:xfrm>
            <a:off x="-8400" y="0"/>
            <a:ext cx="12200400" cy="6858000"/>
            <a:chOff x="-8400" y="0"/>
            <a:chExt cx="12200400" cy="6858000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F30C16C8-3E08-F744-CCF8-5C962976BB1F}"/>
                </a:ext>
              </a:extLst>
            </p:cNvPr>
            <p:cNvSpPr/>
            <p:nvPr/>
          </p:nvSpPr>
          <p:spPr>
            <a:xfrm>
              <a:off x="-8400" y="0"/>
              <a:ext cx="122004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960437B-BC19-26CE-66C4-2A940F33F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8583" y="645041"/>
              <a:ext cx="4173417" cy="53836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413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Indicadores</a:t>
            </a:r>
          </a:p>
        </p:txBody>
      </p:sp>
      <p:grpSp>
        <p:nvGrpSpPr>
          <p:cNvPr id="11" name="Agrupar 10" hidden="1">
            <a:extLst>
              <a:ext uri="{FF2B5EF4-FFF2-40B4-BE49-F238E27FC236}">
                <a16:creationId xmlns:a16="http://schemas.microsoft.com/office/drawing/2014/main" id="{086A304A-4D85-65B8-09AC-21AC721744DF}"/>
              </a:ext>
            </a:extLst>
          </p:cNvPr>
          <p:cNvGrpSpPr/>
          <p:nvPr/>
        </p:nvGrpSpPr>
        <p:grpSpPr>
          <a:xfrm>
            <a:off x="-8400" y="0"/>
            <a:ext cx="12200400" cy="6858000"/>
            <a:chOff x="-8400" y="0"/>
            <a:chExt cx="12200400" cy="6858000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F30C16C8-3E08-F744-CCF8-5C962976BB1F}"/>
                </a:ext>
              </a:extLst>
            </p:cNvPr>
            <p:cNvSpPr/>
            <p:nvPr/>
          </p:nvSpPr>
          <p:spPr>
            <a:xfrm>
              <a:off x="-8400" y="0"/>
              <a:ext cx="122004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960437B-BC19-26CE-66C4-2A940F33F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8583" y="645041"/>
              <a:ext cx="4173417" cy="5383619"/>
            </a:xfrm>
            <a:prstGeom prst="rect">
              <a:avLst/>
            </a:prstGeom>
          </p:spPr>
        </p:pic>
      </p:grp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FA33F31-20D0-9472-55D1-120B90D554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347068"/>
              </p:ext>
            </p:extLst>
          </p:nvPr>
        </p:nvGraphicFramePr>
        <p:xfrm>
          <a:off x="515938" y="1853591"/>
          <a:ext cx="11160126" cy="3987165"/>
        </p:xfrm>
        <a:graphic>
          <a:graphicData uri="http://schemas.openxmlformats.org/drawingml/2006/table">
            <a:tbl>
              <a:tblPr/>
              <a:tblGrid>
                <a:gridCol w="7403639">
                  <a:extLst>
                    <a:ext uri="{9D8B030D-6E8A-4147-A177-3AD203B41FA5}">
                      <a16:colId xmlns:a16="http://schemas.microsoft.com/office/drawing/2014/main" val="4069685237"/>
                    </a:ext>
                  </a:extLst>
                </a:gridCol>
                <a:gridCol w="921550">
                  <a:extLst>
                    <a:ext uri="{9D8B030D-6E8A-4147-A177-3AD203B41FA5}">
                      <a16:colId xmlns:a16="http://schemas.microsoft.com/office/drawing/2014/main" val="3134008376"/>
                    </a:ext>
                  </a:extLst>
                </a:gridCol>
                <a:gridCol w="925455">
                  <a:extLst>
                    <a:ext uri="{9D8B030D-6E8A-4147-A177-3AD203B41FA5}">
                      <a16:colId xmlns:a16="http://schemas.microsoft.com/office/drawing/2014/main" val="2600535291"/>
                    </a:ext>
                  </a:extLst>
                </a:gridCol>
                <a:gridCol w="925455">
                  <a:extLst>
                    <a:ext uri="{9D8B030D-6E8A-4147-A177-3AD203B41FA5}">
                      <a16:colId xmlns:a16="http://schemas.microsoft.com/office/drawing/2014/main" val="4130494732"/>
                    </a:ext>
                  </a:extLst>
                </a:gridCol>
                <a:gridCol w="984027">
                  <a:extLst>
                    <a:ext uri="{9D8B030D-6E8A-4147-A177-3AD203B41FA5}">
                      <a16:colId xmlns:a16="http://schemas.microsoft.com/office/drawing/2014/main" val="233160887"/>
                    </a:ext>
                  </a:extLst>
                </a:gridCol>
              </a:tblGrid>
              <a:tr h="19050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Indicadores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Metas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Situação Abril 2023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175727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Frequência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meses (junho 23)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 meses (dez23)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79577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de terminologias e domínios locais do bloco imunização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827901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terminologias e domínios locais do bloco exames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50004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terminologias e domínios locais do bloco alergias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473245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medicamentos do cadastro Hórus mapeados para a estrutura da OBM (VTM, VMP, VMPP, AMPP)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13434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perfis HL7/FHIR que implementam os blocos de imunização, exames e alergias definidos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6725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do Guia de Implementação do Brasil IPS especificado e aderente aos padrões HL7 FHIR IG IPS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83446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Número de trabalhos científicos submetidos para publicação e/ou apresentação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4675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118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CC85B54C-0903-ABB0-DCF9-1ADCDAE58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295665"/>
              </p:ext>
            </p:extLst>
          </p:nvPr>
        </p:nvGraphicFramePr>
        <p:xfrm>
          <a:off x="515937" y="2585125"/>
          <a:ext cx="11160126" cy="1687750"/>
        </p:xfrm>
        <a:graphic>
          <a:graphicData uri="http://schemas.openxmlformats.org/drawingml/2006/table">
            <a:tbl>
              <a:tblPr firstRow="1" firstCol="1" bandRow="1"/>
              <a:tblGrid>
                <a:gridCol w="7073583">
                  <a:extLst>
                    <a:ext uri="{9D8B030D-6E8A-4147-A177-3AD203B41FA5}">
                      <a16:colId xmlns:a16="http://schemas.microsoft.com/office/drawing/2014/main" val="798769199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224046793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25005538"/>
                    </a:ext>
                  </a:extLst>
                </a:gridCol>
                <a:gridCol w="1206183">
                  <a:extLst>
                    <a:ext uri="{9D8B030D-6E8A-4147-A177-3AD203B41FA5}">
                      <a16:colId xmlns:a16="http://schemas.microsoft.com/office/drawing/2014/main" val="167322033"/>
                    </a:ext>
                  </a:extLst>
                </a:gridCol>
              </a:tblGrid>
              <a:tr h="337550">
                <a:tc>
                  <a:txBody>
                    <a:bodyPr/>
                    <a:lstStyle/>
                    <a:p>
                      <a:pPr marL="92075" lvl="1" indent="0" algn="l" rtl="0" fontAlgn="ctr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AÇÃO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RESPONSÁVEL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SOLICITANTE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PRAZO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978056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rtl="0" fontAlgn="ctr"/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396988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638062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151504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595053"/>
                  </a:ext>
                </a:extLst>
              </a:tr>
            </a:tbl>
          </a:graphicData>
        </a:graphic>
      </p:graphicFrame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F1B558EC-C0ED-2871-62F3-369604FA5B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5938" y="173355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Encaminhamentos</a:t>
            </a:r>
          </a:p>
        </p:txBody>
      </p:sp>
    </p:spTree>
    <p:extLst>
      <p:ext uri="{BB962C8B-B14F-4D97-AF65-F5344CB8AC3E}">
        <p14:creationId xmlns:p14="http://schemas.microsoft.com/office/powerpoint/2010/main" val="606341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3026</TotalTime>
  <Words>309</Words>
  <Application>Microsoft Macintosh PowerPoint</Application>
  <PresentationFormat>Widescreen</PresentationFormat>
  <Paragraphs>75</Paragraphs>
  <Slides>6</Slides>
  <Notes>3</Notes>
  <HiddenSlides>2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6" baseType="lpstr">
      <vt:lpstr>Montserrat</vt:lpstr>
      <vt:lpstr>Courier New</vt:lpstr>
      <vt:lpstr>Montserrat Black</vt:lpstr>
      <vt:lpstr>Arial</vt:lpstr>
      <vt:lpstr>Open Sans</vt:lpstr>
      <vt:lpstr>Montserrat ExtraBold</vt:lpstr>
      <vt:lpstr>Calibri</vt:lpstr>
      <vt:lpstr>Roboto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Walter Domingos</cp:lastModifiedBy>
  <cp:revision>81</cp:revision>
  <cp:lastPrinted>2021-05-27T13:54:16Z</cp:lastPrinted>
  <dcterms:created xsi:type="dcterms:W3CDTF">2021-05-25T14:48:35Z</dcterms:created>
  <dcterms:modified xsi:type="dcterms:W3CDTF">2023-05-04T11:31:28Z</dcterms:modified>
</cp:coreProperties>
</file>